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embeddedFontLst>
    <p:embeddedFont>
      <p:font typeface="Playfair Display"/>
      <p:regular r:id="rId12"/>
      <p:bold r:id="rId13"/>
      <p:italic r:id="rId14"/>
      <p:boldItalic r:id="rId15"/>
    </p:embeddedFont>
    <p:embeddedFont>
      <p:font typeface="Montserrat"/>
      <p:regular r:id="rId16"/>
      <p:bold r:id="rId17"/>
      <p:italic r:id="rId18"/>
      <p:boldItalic r:id="rId19"/>
    </p:embeddedFont>
    <p:embeddedFont>
      <p:font typeface="Oswald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swald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schemas.openxmlformats.org/officeDocument/2006/relationships/font" Target="fonts/Oswald-bold.fntdata"/><Relationship Id="rId13" Type="http://schemas.openxmlformats.org/officeDocument/2006/relationships/font" Target="fonts/PlayfairDisplay-bold.fntdata"/><Relationship Id="rId12" Type="http://schemas.openxmlformats.org/officeDocument/2006/relationships/font" Target="fonts/PlayfairDisplay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PlayfairDisplay-boldItalic.fntdata"/><Relationship Id="rId14" Type="http://schemas.openxmlformats.org/officeDocument/2006/relationships/font" Target="fonts/PlayfairDisplay-italic.fntdata"/><Relationship Id="rId17" Type="http://schemas.openxmlformats.org/officeDocument/2006/relationships/font" Target="fonts/Montserrat-bold.fntdata"/><Relationship Id="rId16" Type="http://schemas.openxmlformats.org/officeDocument/2006/relationships/font" Target="fonts/Montserrat-regular.fntdata"/><Relationship Id="rId5" Type="http://schemas.openxmlformats.org/officeDocument/2006/relationships/slide" Target="slides/slide1.xml"/><Relationship Id="rId19" Type="http://schemas.openxmlformats.org/officeDocument/2006/relationships/font" Target="fonts/Montserrat-boldItalic.fntdata"/><Relationship Id="rId6" Type="http://schemas.openxmlformats.org/officeDocument/2006/relationships/slide" Target="slides/slide2.xml"/><Relationship Id="rId18" Type="http://schemas.openxmlformats.org/officeDocument/2006/relationships/font" Target="fonts/Montserrat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5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Shape 26"/>
          <p:cNvSpPr txBox="1"/>
          <p:nvPr>
            <p:ph idx="2" type="body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lt1"/>
                </a:highlight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highlight>
                  <a:schemeClr val="dk1"/>
                </a:highlight>
              </a:defRPr>
            </a:lvl1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op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Spread of Islam and the Crusades</a:t>
            </a:r>
            <a:endParaRPr/>
          </a:p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which regions/countries did Islam spread?</a:t>
            </a:r>
            <a:endParaRPr/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7350" lvl="0" marL="457200" rtl="0">
              <a:spcBef>
                <a:spcPts val="0"/>
              </a:spcBef>
              <a:spcAft>
                <a:spcPts val="0"/>
              </a:spcAft>
              <a:buSzPts val="2500"/>
              <a:buChar char="●"/>
            </a:pPr>
            <a:r>
              <a:rPr lang="en" sz="2500"/>
              <a:t>Lebanon </a:t>
            </a:r>
            <a:endParaRPr sz="2500"/>
          </a:p>
          <a:p>
            <a:pPr indent="-387350" lvl="0" marL="457200" rtl="0">
              <a:spcBef>
                <a:spcPts val="0"/>
              </a:spcBef>
              <a:spcAft>
                <a:spcPts val="0"/>
              </a:spcAft>
              <a:buSzPts val="2500"/>
              <a:buChar char="●"/>
            </a:pPr>
            <a:r>
              <a:rPr lang="en" sz="2500"/>
              <a:t>Syria </a:t>
            </a:r>
            <a:endParaRPr sz="2500"/>
          </a:p>
          <a:p>
            <a:pPr indent="-387350" lvl="0" marL="457200" rtl="0">
              <a:spcBef>
                <a:spcPts val="0"/>
              </a:spcBef>
              <a:spcAft>
                <a:spcPts val="0"/>
              </a:spcAft>
              <a:buSzPts val="2500"/>
              <a:buChar char="●"/>
            </a:pPr>
            <a:r>
              <a:rPr lang="en" sz="2500"/>
              <a:t>Egypt</a:t>
            </a:r>
            <a:endParaRPr sz="2500"/>
          </a:p>
          <a:p>
            <a:pPr indent="-387350" lvl="0" marL="457200" rtl="0">
              <a:spcBef>
                <a:spcPts val="0"/>
              </a:spcBef>
              <a:spcAft>
                <a:spcPts val="0"/>
              </a:spcAft>
              <a:buSzPts val="2500"/>
              <a:buChar char="●"/>
            </a:pPr>
            <a:r>
              <a:rPr lang="en" sz="2500"/>
              <a:t>North Africa (Algeria, Tunisia, Morocco)</a:t>
            </a:r>
            <a:endParaRPr sz="2500"/>
          </a:p>
          <a:p>
            <a:pPr indent="-387350" lvl="0" marL="457200">
              <a:spcBef>
                <a:spcPts val="0"/>
              </a:spcBef>
              <a:spcAft>
                <a:spcPts val="0"/>
              </a:spcAft>
              <a:buSzPts val="2500"/>
              <a:buChar char="●"/>
            </a:pPr>
            <a:r>
              <a:rPr lang="en" sz="2500"/>
              <a:t>Iran</a:t>
            </a:r>
            <a:endParaRPr sz="2500"/>
          </a:p>
        </p:txBody>
      </p:sp>
      <p:pic>
        <p:nvPicPr>
          <p:cNvPr id="66" name="Shape 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4025" y="1418250"/>
            <a:ext cx="4119650" cy="2307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Shape 67"/>
          <p:cNvSpPr txBox="1"/>
          <p:nvPr>
            <p:ph idx="2" type="body"/>
          </p:nvPr>
        </p:nvSpPr>
        <p:spPr>
          <a:xfrm>
            <a:off x="5023775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H</a:t>
            </a:r>
            <a:r>
              <a:rPr lang="en"/>
              <a:t>ow was Islam spread? </a:t>
            </a:r>
            <a:endParaRPr/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Muslims allowed conquered </a:t>
            </a:r>
            <a:r>
              <a:rPr lang="en"/>
              <a:t>people</a:t>
            </a:r>
            <a:r>
              <a:rPr lang="en"/>
              <a:t> to maintain their administrative structures. 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Allowed Christians and Jews to maintain their </a:t>
            </a:r>
            <a:r>
              <a:rPr lang="en"/>
              <a:t>religious</a:t>
            </a:r>
            <a:r>
              <a:rPr lang="en"/>
              <a:t> law.   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Islam was appealing since there was no priest or clergymen.</a:t>
            </a:r>
            <a:endParaRPr/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79600" y="2658150"/>
            <a:ext cx="2552700" cy="231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Why did it become so popular?</a:t>
            </a:r>
            <a:br>
              <a:rPr lang="en"/>
            </a:br>
            <a:endParaRPr/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Improves</a:t>
            </a:r>
            <a:r>
              <a:rPr lang="en"/>
              <a:t> the </a:t>
            </a:r>
            <a:r>
              <a:rPr lang="en"/>
              <a:t>infrastructure</a:t>
            </a:r>
            <a:r>
              <a:rPr lang="en"/>
              <a:t> of area they conquered. 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Water purification. 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Irrigation</a:t>
            </a:r>
            <a:r>
              <a:rPr lang="en"/>
              <a:t> systems.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11700" y="58625"/>
            <a:ext cx="8520600" cy="95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did Muslims build on the Temple Mount in Jerusalem?</a:t>
            </a:r>
            <a:endParaRPr/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311700" y="1234075"/>
            <a:ext cx="43515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Muslims build the Dome of the Rock to rival. 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It was built in Jerusalem to rival to rival the Church of the Holy Sepulchre, where Jesus is said to have been buried.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Both are almost the same in size. </a:t>
            </a:r>
            <a:endParaRPr/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3125" y="969750"/>
            <a:ext cx="2747075" cy="183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16975" y="3038875"/>
            <a:ext cx="2619375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Importance of Baghdad</a:t>
            </a:r>
            <a:endParaRPr/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Called the “</a:t>
            </a:r>
            <a:r>
              <a:rPr lang="en"/>
              <a:t>Islamic</a:t>
            </a:r>
            <a:r>
              <a:rPr lang="en"/>
              <a:t> Rome”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“House of Wisdom”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Muslim, Jewish, and Christian Scholars and scientists moved here.   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There were learning academies and libraries 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Beginning in 750 The </a:t>
            </a:r>
            <a:r>
              <a:rPr lang="en"/>
              <a:t>creation</a:t>
            </a:r>
            <a:r>
              <a:rPr lang="en"/>
              <a:t> of paper allowed </a:t>
            </a:r>
            <a:r>
              <a:rPr lang="en"/>
              <a:t>Baghdad</a:t>
            </a:r>
            <a:r>
              <a:rPr lang="en"/>
              <a:t> scholars began to create books. 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Islamic texts began to spread their </a:t>
            </a:r>
            <a:r>
              <a:rPr lang="en"/>
              <a:t>books</a:t>
            </a:r>
            <a:r>
              <a:rPr lang="en"/>
              <a:t> throughout their kingdown. 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Islamic empire began to mass produce books at a time when European libraries had no more than 15 books. 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Islamic Spain in the 800’s </a:t>
            </a:r>
            <a:endParaRPr/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Islamic empire took over Cordoba (Southern Spain). 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Cordoba had: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 Hot and cold running water.  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Street lighting after dark. 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 </a:t>
            </a:r>
            <a:endParaRPr/>
          </a:p>
        </p:txBody>
      </p:sp>
      <p:pic>
        <p:nvPicPr>
          <p:cNvPr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6708" y="1905650"/>
            <a:ext cx="4739925" cy="266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F9D58"/>
      </a:accent4>
      <a:accent5>
        <a:srgbClr val="01AFD1"/>
      </a:accent5>
      <a:accent6>
        <a:srgbClr val="9C27B0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